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5"/>
    <p:sldId id="257" r:id="rId26"/>
    <p:sldId id="258" r:id="rId27"/>
    <p:sldId id="259" r:id="rId28"/>
    <p:sldId id="260" r:id="rId29"/>
    <p:sldId id="261" r:id="rId30"/>
    <p:sldId id="262" r:id="rId31"/>
    <p:sldId id="263" r:id="rId32"/>
    <p:sldId id="264" r:id="rId33"/>
    <p:sldId id="265" r:id="rId34"/>
    <p:sldId id="266" r:id="rId35"/>
    <p:sldId id="267" r:id="rId36"/>
    <p:sldId id="268" r:id="rId37"/>
    <p:sldId id="269" r:id="rId38"/>
  </p:sldIdLst>
  <p:sldSz cx="18288000" cy="10287000"/>
  <p:notesSz cx="6858000" cy="9144000"/>
  <p:embeddedFontLst>
    <p:embeddedFont>
      <p:font typeface="Bebas Neue" charset="1" panose="00000500000000000000"/>
      <p:regular r:id="rId6"/>
    </p:embeddedFont>
    <p:embeddedFont>
      <p:font typeface="Bebas Neue Bold" charset="1" panose="020B0606020202050201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Fira Code" charset="1" panose="020B0809050000020004"/>
      <p:regular r:id="rId12"/>
    </p:embeddedFont>
    <p:embeddedFont>
      <p:font typeface="Fira Code Bold" charset="1" panose="020B0809050000020004"/>
      <p:regular r:id="rId13"/>
    </p:embeddedFont>
    <p:embeddedFont>
      <p:font typeface="Montserrat" charset="1" panose="00000500000000000000"/>
      <p:regular r:id="rId14"/>
    </p:embeddedFont>
    <p:embeddedFont>
      <p:font typeface="Montserrat Bold" charset="1" panose="00000600000000000000"/>
      <p:regular r:id="rId15"/>
    </p:embeddedFont>
    <p:embeddedFont>
      <p:font typeface="Montserrat Italics" charset="1" panose="00000500000000000000"/>
      <p:regular r:id="rId16"/>
    </p:embeddedFont>
    <p:embeddedFont>
      <p:font typeface="Montserrat Bold Italics" charset="1" panose="00000600000000000000"/>
      <p:regular r:id="rId17"/>
    </p:embeddedFont>
    <p:embeddedFont>
      <p:font typeface="Poppins" charset="1" panose="00000500000000000000"/>
      <p:regular r:id="rId18"/>
    </p:embeddedFon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Poppins Bold Italics" charset="1" panose="00000800000000000000"/>
      <p:regular r:id="rId21"/>
    </p:embeddedFont>
    <p:embeddedFont>
      <p:font typeface="Brittany" charset="1" panose="00000000000000000000"/>
      <p:regular r:id="rId22"/>
    </p:embeddedFont>
    <p:embeddedFont>
      <p:font typeface="Garet" charset="1" panose="00000000000000000000"/>
      <p:regular r:id="rId23"/>
    </p:embeddedFont>
    <p:embeddedFont>
      <p:font typeface="Garet Bold" charset="1" panose="00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slides/slide1.xml" Type="http://schemas.openxmlformats.org/officeDocument/2006/relationships/slide"/><Relationship Id="rId26" Target="slides/slide2.xml" Type="http://schemas.openxmlformats.org/officeDocument/2006/relationships/slide"/><Relationship Id="rId27" Target="slides/slide3.xml" Type="http://schemas.openxmlformats.org/officeDocument/2006/relationships/slide"/><Relationship Id="rId28" Target="slides/slide4.xml" Type="http://schemas.openxmlformats.org/officeDocument/2006/relationships/slide"/><Relationship Id="rId29" Target="slides/slide5.xml" Type="http://schemas.openxmlformats.org/officeDocument/2006/relationships/slide"/><Relationship Id="rId3" Target="viewProps.xml" Type="http://schemas.openxmlformats.org/officeDocument/2006/relationships/viewProps"/><Relationship Id="rId30" Target="slides/slide6.xml" Type="http://schemas.openxmlformats.org/officeDocument/2006/relationships/slide"/><Relationship Id="rId31" Target="slides/slide7.xml" Type="http://schemas.openxmlformats.org/officeDocument/2006/relationships/slide"/><Relationship Id="rId32" Target="slides/slide8.xml" Type="http://schemas.openxmlformats.org/officeDocument/2006/relationships/slide"/><Relationship Id="rId33" Target="slides/slide9.xml" Type="http://schemas.openxmlformats.org/officeDocument/2006/relationships/slide"/><Relationship Id="rId34" Target="slides/slide10.xml" Type="http://schemas.openxmlformats.org/officeDocument/2006/relationships/slide"/><Relationship Id="rId35" Target="slides/slide11.xml" Type="http://schemas.openxmlformats.org/officeDocument/2006/relationships/slide"/><Relationship Id="rId36" Target="slides/slide12.xml" Type="http://schemas.openxmlformats.org/officeDocument/2006/relationships/slide"/><Relationship Id="rId37" Target="slides/slide13.xml" Type="http://schemas.openxmlformats.org/officeDocument/2006/relationships/slide"/><Relationship Id="rId38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96932" y="7681132"/>
            <a:ext cx="5012346" cy="781940"/>
            <a:chOff x="0" y="0"/>
            <a:chExt cx="6609980" cy="1031175"/>
          </a:xfrm>
        </p:grpSpPr>
        <p:sp>
          <p:nvSpPr>
            <p:cNvPr name="Freeform 3" id="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r="r" b="b" t="t" l="l"/>
              <a:pathLst>
                <a:path h="967675" w="6546479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name="Freeform 4" id="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r="r" b="b" t="t" l="l"/>
              <a:pathLst>
                <a:path h="1031175" w="6609979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6169118" y="946326"/>
            <a:ext cx="1090182" cy="277427"/>
            <a:chOff x="0" y="0"/>
            <a:chExt cx="1453576" cy="369903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1083673" y="0"/>
              <a:ext cx="369903" cy="369903"/>
              <a:chOff x="0" y="0"/>
              <a:chExt cx="6350000" cy="6350000"/>
            </a:xfrm>
          </p:grpSpPr>
          <p:sp>
            <p:nvSpPr>
              <p:cNvPr name="Freeform 7" id="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8" id="8"/>
            <p:cNvGrpSpPr/>
            <p:nvPr/>
          </p:nvGrpSpPr>
          <p:grpSpPr>
            <a:xfrm rot="0">
              <a:off x="541837" y="0"/>
              <a:ext cx="369903" cy="369903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0"/>
              <a:ext cx="369903" cy="369903"/>
              <a:chOff x="0" y="0"/>
              <a:chExt cx="6350000" cy="6350000"/>
            </a:xfrm>
          </p:grpSpPr>
          <p:sp>
            <p:nvSpPr>
              <p:cNvPr name="Freeform 11" id="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TextBox 12" id="12"/>
          <p:cNvSpPr txBox="true"/>
          <p:nvPr/>
        </p:nvSpPr>
        <p:spPr>
          <a:xfrm rot="0">
            <a:off x="9921161" y="7804966"/>
            <a:ext cx="4582676" cy="522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Rafa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724357"/>
            <a:ext cx="40777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777332"/>
            <a:ext cx="5327435" cy="5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557061" y="3720392"/>
            <a:ext cx="8752774" cy="195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ORIENTAÇÃO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767613" y="5227495"/>
            <a:ext cx="8752774" cy="1958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OBJETOS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500904" y="4823386"/>
            <a:ext cx="1710461" cy="1732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88"/>
              </a:lnSpc>
            </a:pPr>
            <a:r>
              <a:rPr lang="en-US" sz="13088">
                <a:solidFill>
                  <a:srgbClr val="B91646"/>
                </a:solidFill>
                <a:latin typeface="Brittany"/>
              </a:rPr>
              <a:t>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80027" y="2223887"/>
            <a:ext cx="5727946" cy="1460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10922">
                <a:solidFill>
                  <a:srgbClr val="B91646"/>
                </a:solidFill>
                <a:latin typeface="Brittany"/>
              </a:rPr>
              <a:t>introdução à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348211" y="6629187"/>
            <a:ext cx="5558952" cy="1242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23"/>
              </a:lnSpc>
            </a:pPr>
            <a:r>
              <a:rPr lang="en-US" sz="9223">
                <a:solidFill>
                  <a:srgbClr val="B91646"/>
                </a:solidFill>
                <a:latin typeface="Bebas Neue Bold"/>
              </a:rPr>
              <a:t>REVIEW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99243" y="1051683"/>
            <a:ext cx="5355194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DESAFIO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351141" y="4442949"/>
            <a:ext cx="5585717" cy="121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BIBLIOTECA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99243" y="1051683"/>
            <a:ext cx="5355194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DESAFIO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702283" y="9076399"/>
            <a:ext cx="5585717" cy="121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BIBLIOTECA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206059" y="2463778"/>
            <a:ext cx="11875882" cy="6794522"/>
            <a:chOff x="0" y="0"/>
            <a:chExt cx="15834509" cy="9059363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5834509" cy="9059363"/>
              <a:chOff x="0" y="0"/>
              <a:chExt cx="21093531" cy="1206819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31750" y="31750"/>
                <a:ext cx="21030031" cy="12004695"/>
              </a:xfrm>
              <a:custGeom>
                <a:avLst/>
                <a:gdLst/>
                <a:ahLst/>
                <a:cxnLst/>
                <a:rect r="r" b="b" t="t" l="l"/>
                <a:pathLst>
                  <a:path h="12004695" w="21030031">
                    <a:moveTo>
                      <a:pt x="20937320" y="12004695"/>
                    </a:moveTo>
                    <a:lnTo>
                      <a:pt x="92710" y="12004695"/>
                    </a:lnTo>
                    <a:cubicBezTo>
                      <a:pt x="41910" y="12004695"/>
                      <a:pt x="0" y="11962785"/>
                      <a:pt x="0" y="1191198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0936051" y="0"/>
                    </a:lnTo>
                    <a:cubicBezTo>
                      <a:pt x="20986851" y="0"/>
                      <a:pt x="21028760" y="41910"/>
                      <a:pt x="21028760" y="92710"/>
                    </a:cubicBezTo>
                    <a:lnTo>
                      <a:pt x="21028760" y="11910715"/>
                    </a:lnTo>
                    <a:cubicBezTo>
                      <a:pt x="21030031" y="11962785"/>
                      <a:pt x="20988120" y="12004695"/>
                      <a:pt x="20937320" y="120046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7" id="7"/>
              <p:cNvSpPr/>
              <p:nvPr/>
            </p:nvSpPr>
            <p:spPr>
              <a:xfrm>
                <a:off x="0" y="0"/>
                <a:ext cx="21093531" cy="12068195"/>
              </a:xfrm>
              <a:custGeom>
                <a:avLst/>
                <a:gdLst/>
                <a:ahLst/>
                <a:cxnLst/>
                <a:rect r="r" b="b" t="t" l="l"/>
                <a:pathLst>
                  <a:path h="12068195" w="21093531">
                    <a:moveTo>
                      <a:pt x="20969070" y="59690"/>
                    </a:moveTo>
                    <a:cubicBezTo>
                      <a:pt x="21004631" y="59690"/>
                      <a:pt x="21033840" y="88900"/>
                      <a:pt x="21033840" y="124460"/>
                    </a:cubicBezTo>
                    <a:lnTo>
                      <a:pt x="21033840" y="11943735"/>
                    </a:lnTo>
                    <a:cubicBezTo>
                      <a:pt x="21033840" y="11979295"/>
                      <a:pt x="21004631" y="12008505"/>
                      <a:pt x="20969070" y="12008505"/>
                    </a:cubicBezTo>
                    <a:lnTo>
                      <a:pt x="124460" y="12008505"/>
                    </a:lnTo>
                    <a:cubicBezTo>
                      <a:pt x="88900" y="12008505"/>
                      <a:pt x="59690" y="11979295"/>
                      <a:pt x="59690" y="1194373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0969070" y="59690"/>
                    </a:lnTo>
                    <a:moveTo>
                      <a:pt x="2096907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1943735"/>
                    </a:lnTo>
                    <a:cubicBezTo>
                      <a:pt x="0" y="12012315"/>
                      <a:pt x="55880" y="12068195"/>
                      <a:pt x="124460" y="12068195"/>
                    </a:cubicBezTo>
                    <a:lnTo>
                      <a:pt x="20969070" y="12068195"/>
                    </a:lnTo>
                    <a:cubicBezTo>
                      <a:pt x="21037651" y="12068195"/>
                      <a:pt x="21093531" y="12012315"/>
                      <a:pt x="21093531" y="11943735"/>
                    </a:cubicBezTo>
                    <a:lnTo>
                      <a:pt x="21093531" y="124460"/>
                    </a:lnTo>
                    <a:cubicBezTo>
                      <a:pt x="21093531" y="55880"/>
                      <a:pt x="21037651" y="0"/>
                      <a:pt x="2096907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641753" y="303031"/>
              <a:ext cx="14551003" cy="83675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566"/>
                </a:lnSpc>
              </a:pPr>
              <a:r>
                <a:rPr lang="en-US" sz="3044">
                  <a:solidFill>
                    <a:srgbClr val="000000"/>
                  </a:solidFill>
                  <a:latin typeface="Montserrat"/>
                </a:rPr>
                <a:t>Defina os elementos para uma biblioteca com loja de livros novos inclusa. Alguns elementos são cruciais: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Livro -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 Utilizado para referenciar os livros disponíveis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Autor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Representando o cadastro de autores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Leitor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pessoa que pega livros emprestados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Loja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precisa ter um conjunto de livros a serem vendidos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Biblioteca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 precisa ter um conjunto de livros a serem emprestados</a:t>
              </a:r>
            </a:p>
            <a:p>
              <a:pPr algn="just" marL="657307" indent="-328653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Empréstimo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precisa ter o livro emprestado, o leitor e a data do empréstimo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99243" y="1051683"/>
            <a:ext cx="5355194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DESAFIO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702283" y="9076399"/>
            <a:ext cx="5585717" cy="1210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BIBLIOTECA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3206059" y="2463778"/>
            <a:ext cx="11875882" cy="5610638"/>
            <a:chOff x="0" y="0"/>
            <a:chExt cx="15834509" cy="7480851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5834509" cy="7480851"/>
              <a:chOff x="0" y="0"/>
              <a:chExt cx="21093531" cy="9965421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31750" y="31750"/>
                <a:ext cx="21030031" cy="9901921"/>
              </a:xfrm>
              <a:custGeom>
                <a:avLst/>
                <a:gdLst/>
                <a:ahLst/>
                <a:cxnLst/>
                <a:rect r="r" b="b" t="t" l="l"/>
                <a:pathLst>
                  <a:path h="9901921" w="21030031">
                    <a:moveTo>
                      <a:pt x="20937320" y="9901921"/>
                    </a:moveTo>
                    <a:lnTo>
                      <a:pt x="92710" y="9901921"/>
                    </a:lnTo>
                    <a:cubicBezTo>
                      <a:pt x="41910" y="9901921"/>
                      <a:pt x="0" y="9860011"/>
                      <a:pt x="0" y="9809211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0936051" y="0"/>
                    </a:lnTo>
                    <a:cubicBezTo>
                      <a:pt x="20986851" y="0"/>
                      <a:pt x="21028760" y="41910"/>
                      <a:pt x="21028760" y="92710"/>
                    </a:cubicBezTo>
                    <a:lnTo>
                      <a:pt x="21028760" y="9807941"/>
                    </a:lnTo>
                    <a:cubicBezTo>
                      <a:pt x="21030031" y="9860011"/>
                      <a:pt x="20988120" y="9901921"/>
                      <a:pt x="20937320" y="9901921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7" id="7"/>
              <p:cNvSpPr/>
              <p:nvPr/>
            </p:nvSpPr>
            <p:spPr>
              <a:xfrm>
                <a:off x="0" y="0"/>
                <a:ext cx="21093531" cy="9965421"/>
              </a:xfrm>
              <a:custGeom>
                <a:avLst/>
                <a:gdLst/>
                <a:ahLst/>
                <a:cxnLst/>
                <a:rect r="r" b="b" t="t" l="l"/>
                <a:pathLst>
                  <a:path h="9965421" w="21093531">
                    <a:moveTo>
                      <a:pt x="20969070" y="59690"/>
                    </a:moveTo>
                    <a:cubicBezTo>
                      <a:pt x="21004631" y="59690"/>
                      <a:pt x="21033840" y="88900"/>
                      <a:pt x="21033840" y="124460"/>
                    </a:cubicBezTo>
                    <a:lnTo>
                      <a:pt x="21033840" y="9840961"/>
                    </a:lnTo>
                    <a:cubicBezTo>
                      <a:pt x="21033840" y="9876521"/>
                      <a:pt x="21004631" y="9905731"/>
                      <a:pt x="20969070" y="9905731"/>
                    </a:cubicBezTo>
                    <a:lnTo>
                      <a:pt x="124460" y="9905731"/>
                    </a:lnTo>
                    <a:cubicBezTo>
                      <a:pt x="88900" y="9905731"/>
                      <a:pt x="59690" y="9876521"/>
                      <a:pt x="59690" y="9840961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0969070" y="59690"/>
                    </a:lnTo>
                    <a:moveTo>
                      <a:pt x="2096907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840961"/>
                    </a:lnTo>
                    <a:cubicBezTo>
                      <a:pt x="0" y="9909542"/>
                      <a:pt x="55880" y="9965421"/>
                      <a:pt x="124460" y="9965421"/>
                    </a:cubicBezTo>
                    <a:lnTo>
                      <a:pt x="20969070" y="9965421"/>
                    </a:lnTo>
                    <a:cubicBezTo>
                      <a:pt x="21037651" y="9965421"/>
                      <a:pt x="21093531" y="9909542"/>
                      <a:pt x="21093531" y="9840961"/>
                    </a:cubicBezTo>
                    <a:lnTo>
                      <a:pt x="21093531" y="124460"/>
                    </a:lnTo>
                    <a:cubicBezTo>
                      <a:pt x="21093531" y="55880"/>
                      <a:pt x="21037651" y="0"/>
                      <a:pt x="2096907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641753" y="303031"/>
              <a:ext cx="14551003" cy="67890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566"/>
                </a:lnSpc>
              </a:pPr>
              <a:r>
                <a:rPr lang="en-US" sz="3044">
                  <a:solidFill>
                    <a:srgbClr val="000000"/>
                  </a:solidFill>
                  <a:latin typeface="Montserrat"/>
                </a:rPr>
                <a:t>Dados os elementos criados para definir a biblioteca, implemente métodos para que os objetos interajam entre si:</a:t>
              </a:r>
            </a:p>
            <a:p>
              <a:pPr algn="just" marL="657307" indent="-328654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empresta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adiciona empréstimo à biblioteca</a:t>
              </a:r>
            </a:p>
            <a:p>
              <a:pPr algn="just" marL="657307" indent="-328654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devolve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remove o empréstimo da biblioteca</a:t>
              </a:r>
            </a:p>
            <a:p>
              <a:pPr algn="just" marL="657307" indent="-328654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venda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adiciona uma venda à loja (informar o preço)</a:t>
              </a:r>
            </a:p>
            <a:p>
              <a:pPr algn="just" marL="657307" indent="-328654" lvl="1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cadastraLeitor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 - adiciona Leitor à biblioteca</a:t>
              </a:r>
            </a:p>
            <a:p>
              <a:pPr algn="just">
                <a:lnSpc>
                  <a:spcPts val="4566"/>
                </a:lnSpc>
              </a:pPr>
            </a:p>
            <a:p>
              <a:pPr algn="just">
                <a:lnSpc>
                  <a:spcPts val="4566"/>
                </a:lnSpc>
              </a:pPr>
              <a:r>
                <a:rPr lang="en-US" sz="3044">
                  <a:solidFill>
                    <a:srgbClr val="000000"/>
                  </a:solidFill>
                  <a:latin typeface="Montserrat"/>
                </a:rPr>
                <a:t>Obs.: garanta que os atributos sejam privados;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494072" y="3357562"/>
            <a:ext cx="11299867" cy="3194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39"/>
              </a:lnSpc>
            </a:pPr>
            <a:r>
              <a:rPr lang="en-US" sz="18600">
                <a:solidFill>
                  <a:srgbClr val="000000"/>
                </a:solidFill>
                <a:latin typeface="Bebas Neue Bold"/>
              </a:rPr>
              <a:t>OBRIGADO!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952500"/>
            <a:ext cx="3501810" cy="5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 </a:t>
            </a:r>
          </a:p>
        </p:txBody>
      </p:sp>
      <p:sp>
        <p:nvSpPr>
          <p:cNvPr name="AutoShape 4" id="4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6169118" y="946326"/>
            <a:ext cx="1090182" cy="277427"/>
            <a:chOff x="0" y="0"/>
            <a:chExt cx="1453576" cy="369903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1083673" y="0"/>
              <a:ext cx="369903" cy="369903"/>
              <a:chOff x="0" y="0"/>
              <a:chExt cx="6350000" cy="6350000"/>
            </a:xfrm>
          </p:grpSpPr>
          <p:sp>
            <p:nvSpPr>
              <p:cNvPr name="Freeform 8" id="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9" id="9"/>
            <p:cNvGrpSpPr/>
            <p:nvPr/>
          </p:nvGrpSpPr>
          <p:grpSpPr>
            <a:xfrm rot="0">
              <a:off x="541837" y="0"/>
              <a:ext cx="369903" cy="369903"/>
              <a:chOff x="0" y="0"/>
              <a:chExt cx="6350000" cy="63500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1" id="11"/>
            <p:cNvGrpSpPr/>
            <p:nvPr/>
          </p:nvGrpSpPr>
          <p:grpSpPr>
            <a:xfrm rot="0">
              <a:off x="0" y="0"/>
              <a:ext cx="369903" cy="369903"/>
              <a:chOff x="0" y="0"/>
              <a:chExt cx="6350000" cy="6350000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name="TextBox 13" id="13"/>
          <p:cNvSpPr txBox="true"/>
          <p:nvPr/>
        </p:nvSpPr>
        <p:spPr>
          <a:xfrm rot="0">
            <a:off x="1028700" y="8724357"/>
            <a:ext cx="4077715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757501" y="8603627"/>
            <a:ext cx="3501810" cy="58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Rafael Corrêa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5400000">
            <a:off x="6568498" y="6357215"/>
            <a:ext cx="5131954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502128" y="3491436"/>
            <a:ext cx="5750608" cy="575060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177052" y="3659039"/>
            <a:ext cx="2739725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ACESSE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07483" y="5005990"/>
            <a:ext cx="6278862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WWW.MENTI.COM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98284" y="6352941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105652"/>
                </a:solidFill>
                <a:latin typeface="Bebas Neue Bold"/>
              </a:rPr>
              <a:t>INSIRA O CÓDIGO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98284" y="7699893"/>
            <a:ext cx="5497260" cy="1194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79"/>
              </a:lnSpc>
            </a:pPr>
            <a:r>
              <a:rPr lang="en-US" sz="8779">
                <a:solidFill>
                  <a:srgbClr val="B91646"/>
                </a:solidFill>
                <a:latin typeface="Bebas Neue Bold"/>
              </a:rPr>
              <a:t>1527 7035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74346" y="8780144"/>
            <a:ext cx="7006171" cy="47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ou use o QR code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37630" y="1448847"/>
            <a:ext cx="6012740" cy="16016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FEEDBACK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983826" y="802923"/>
            <a:ext cx="2320348" cy="232034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730806" y="5116702"/>
            <a:ext cx="2030800" cy="265306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828554" y="3123271"/>
            <a:ext cx="2122451" cy="265306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538454" y="5116702"/>
            <a:ext cx="2006681" cy="265306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382820" y="3123271"/>
            <a:ext cx="2030800" cy="2653064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7767392" y="3123271"/>
            <a:ext cx="2753216" cy="1714311"/>
            <a:chOff x="0" y="0"/>
            <a:chExt cx="3670955" cy="2285748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name="Freeform 9" id="9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r="r" b="b" t="t" l="l"/>
                <a:pathLst>
                  <a:path h="10957365" w="17636218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10" id="10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r="r" b="b" t="t" l="l"/>
                <a:pathLst>
                  <a:path h="11020865" w="17699718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185432" y="71575"/>
              <a:ext cx="180933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name="AutoShape 12" id="12"/>
            <p:cNvSpPr/>
            <p:nvPr/>
          </p:nvSpPr>
          <p:spPr>
            <a:xfrm rot="0">
              <a:off x="0" y="827820"/>
              <a:ext cx="367095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3" id="13"/>
            <p:cNvSpPr txBox="true"/>
            <p:nvPr/>
          </p:nvSpPr>
          <p:spPr>
            <a:xfrm rot="0">
              <a:off x="210832" y="992920"/>
              <a:ext cx="3275432" cy="1103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string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number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13172" y="5776335"/>
            <a:ext cx="2753216" cy="1714311"/>
            <a:chOff x="0" y="0"/>
            <a:chExt cx="3670955" cy="2285748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name="Freeform 16" id="16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r="r" b="b" t="t" l="l"/>
                <a:pathLst>
                  <a:path h="10957365" w="17636218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r="r" b="b" t="t" l="l"/>
                <a:pathLst>
                  <a:path h="11020865" w="17699718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8" id="18"/>
            <p:cNvSpPr txBox="true"/>
            <p:nvPr/>
          </p:nvSpPr>
          <p:spPr>
            <a:xfrm rot="0">
              <a:off x="185432" y="71575"/>
              <a:ext cx="180933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name="AutoShape 19" id="19"/>
            <p:cNvSpPr/>
            <p:nvPr/>
          </p:nvSpPr>
          <p:spPr>
            <a:xfrm rot="0">
              <a:off x="0" y="827820"/>
              <a:ext cx="367095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0" id="20"/>
            <p:cNvSpPr txBox="true"/>
            <p:nvPr/>
          </p:nvSpPr>
          <p:spPr>
            <a:xfrm rot="0">
              <a:off x="210832" y="992920"/>
              <a:ext cx="3275432" cy="1103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Cláudio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32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369598" y="7769765"/>
            <a:ext cx="2753216" cy="1714311"/>
            <a:chOff x="0" y="0"/>
            <a:chExt cx="3670955" cy="2285748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r="r" b="b" t="t" l="l"/>
                <a:pathLst>
                  <a:path h="10957365" w="17636218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r="r" b="b" t="t" l="l"/>
                <a:pathLst>
                  <a:path h="11020865" w="17699718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85432" y="71575"/>
              <a:ext cx="180933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name="AutoShape 26" id="26"/>
            <p:cNvSpPr/>
            <p:nvPr/>
          </p:nvSpPr>
          <p:spPr>
            <a:xfrm rot="0">
              <a:off x="0" y="827820"/>
              <a:ext cx="367095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7" id="27"/>
            <p:cNvSpPr txBox="true"/>
            <p:nvPr/>
          </p:nvSpPr>
          <p:spPr>
            <a:xfrm rot="0">
              <a:off x="210832" y="992920"/>
              <a:ext cx="3275432" cy="1103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Maria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25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165186" y="7769765"/>
            <a:ext cx="2753216" cy="1714311"/>
            <a:chOff x="0" y="0"/>
            <a:chExt cx="3670955" cy="2285748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name="Freeform 30" id="30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r="r" b="b" t="t" l="l"/>
                <a:pathLst>
                  <a:path h="10957365" w="17636218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r="r" b="b" t="t" l="l"/>
                <a:pathLst>
                  <a:path h="11020865" w="17699718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32" id="32"/>
            <p:cNvSpPr txBox="true"/>
            <p:nvPr/>
          </p:nvSpPr>
          <p:spPr>
            <a:xfrm rot="0">
              <a:off x="185432" y="71575"/>
              <a:ext cx="180933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name="AutoShape 33" id="33"/>
            <p:cNvSpPr/>
            <p:nvPr/>
          </p:nvSpPr>
          <p:spPr>
            <a:xfrm rot="0">
              <a:off x="0" y="827820"/>
              <a:ext cx="367095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34" id="34"/>
            <p:cNvSpPr txBox="true"/>
            <p:nvPr/>
          </p:nvSpPr>
          <p:spPr>
            <a:xfrm rot="0">
              <a:off x="210832" y="992920"/>
              <a:ext cx="3275432" cy="1103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Joaquim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21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4021612" y="5776335"/>
            <a:ext cx="2753216" cy="1714311"/>
            <a:chOff x="0" y="0"/>
            <a:chExt cx="3670955" cy="2285748"/>
          </a:xfrm>
        </p:grpSpPr>
        <p:grpSp>
          <p:nvGrpSpPr>
            <p:cNvPr name="Group 36" id="36"/>
            <p:cNvGrpSpPr/>
            <p:nvPr/>
          </p:nvGrpSpPr>
          <p:grpSpPr>
            <a:xfrm rot="0"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name="Freeform 37" id="37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r="r" b="b" t="t" l="l"/>
                <a:pathLst>
                  <a:path h="10957365" w="17636218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38" id="38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r="r" b="b" t="t" l="l"/>
                <a:pathLst>
                  <a:path h="11020865" w="17699718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39" id="39"/>
            <p:cNvSpPr txBox="true"/>
            <p:nvPr/>
          </p:nvSpPr>
          <p:spPr>
            <a:xfrm rot="0">
              <a:off x="185432" y="71575"/>
              <a:ext cx="180933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name="AutoShape 40" id="40"/>
            <p:cNvSpPr/>
            <p:nvPr/>
          </p:nvSpPr>
          <p:spPr>
            <a:xfrm rot="0">
              <a:off x="0" y="827820"/>
              <a:ext cx="367095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41" id="41"/>
            <p:cNvSpPr txBox="true"/>
            <p:nvPr/>
          </p:nvSpPr>
          <p:spPr>
            <a:xfrm rot="0">
              <a:off x="210832" y="992920"/>
              <a:ext cx="3275432" cy="1103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Paola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37</a:t>
              </a:r>
            </a:p>
          </p:txBody>
        </p:sp>
      </p:grpSp>
      <p:sp>
        <p:nvSpPr>
          <p:cNvPr name="AutoShape 42" id="42"/>
          <p:cNvSpPr/>
          <p:nvPr/>
        </p:nvSpPr>
        <p:spPr>
          <a:xfrm rot="2229292">
            <a:off x="10074762" y="5259334"/>
            <a:ext cx="4392696" cy="0"/>
          </a:xfrm>
          <a:prstGeom prst="line">
            <a:avLst/>
          </a:prstGeom>
          <a:ln cap="flat" w="95250">
            <a:solidFill>
              <a:srgbClr val="3E3E3E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 rot="4005704">
            <a:off x="8177993" y="6256049"/>
            <a:ext cx="3191067" cy="0"/>
          </a:xfrm>
          <a:prstGeom prst="line">
            <a:avLst/>
          </a:prstGeom>
          <a:ln cap="flat" w="95250">
            <a:solidFill>
              <a:srgbClr val="3E3E3E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AutoShape 44" id="44"/>
          <p:cNvSpPr/>
          <p:nvPr/>
        </p:nvSpPr>
        <p:spPr>
          <a:xfrm rot="6801133">
            <a:off x="6914116" y="6256049"/>
            <a:ext cx="3193801" cy="0"/>
          </a:xfrm>
          <a:prstGeom prst="line">
            <a:avLst/>
          </a:prstGeom>
          <a:ln cap="flat" w="95250">
            <a:solidFill>
              <a:srgbClr val="3E3E3E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AutoShape 45" id="45"/>
          <p:cNvSpPr/>
          <p:nvPr/>
        </p:nvSpPr>
        <p:spPr>
          <a:xfrm rot="8570707">
            <a:off x="3820542" y="5259334"/>
            <a:ext cx="4392696" cy="0"/>
          </a:xfrm>
          <a:prstGeom prst="line">
            <a:avLst/>
          </a:prstGeom>
          <a:ln cap="flat" w="95250">
            <a:solidFill>
              <a:srgbClr val="3E3E3E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46" id="46"/>
          <p:cNvGrpSpPr/>
          <p:nvPr/>
        </p:nvGrpSpPr>
        <p:grpSpPr>
          <a:xfrm rot="0">
            <a:off x="10885063" y="2068109"/>
            <a:ext cx="2033340" cy="821875"/>
            <a:chOff x="0" y="0"/>
            <a:chExt cx="17775921" cy="7185020"/>
          </a:xfrm>
        </p:grpSpPr>
        <p:sp>
          <p:nvSpPr>
            <p:cNvPr name="Freeform 47" id="47"/>
            <p:cNvSpPr/>
            <p:nvPr/>
          </p:nvSpPr>
          <p:spPr>
            <a:xfrm>
              <a:off x="31750" y="31750"/>
              <a:ext cx="17712421" cy="7121520"/>
            </a:xfrm>
            <a:custGeom>
              <a:avLst/>
              <a:gdLst/>
              <a:ahLst/>
              <a:cxnLst/>
              <a:rect r="r" b="b" t="t" l="l"/>
              <a:pathLst>
                <a:path h="7121520" w="17712421">
                  <a:moveTo>
                    <a:pt x="17619711" y="7121520"/>
                  </a:moveTo>
                  <a:lnTo>
                    <a:pt x="92710" y="7121520"/>
                  </a:lnTo>
                  <a:cubicBezTo>
                    <a:pt x="41910" y="7121520"/>
                    <a:pt x="0" y="7079610"/>
                    <a:pt x="0" y="702881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618441" y="0"/>
                  </a:lnTo>
                  <a:cubicBezTo>
                    <a:pt x="17669241" y="0"/>
                    <a:pt x="17711150" y="41910"/>
                    <a:pt x="17711150" y="92710"/>
                  </a:cubicBezTo>
                  <a:lnTo>
                    <a:pt x="17711150" y="7027540"/>
                  </a:lnTo>
                  <a:cubicBezTo>
                    <a:pt x="17712421" y="7079611"/>
                    <a:pt x="17670511" y="7121520"/>
                    <a:pt x="17619711" y="7121520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48" id="48"/>
            <p:cNvSpPr/>
            <p:nvPr/>
          </p:nvSpPr>
          <p:spPr>
            <a:xfrm>
              <a:off x="0" y="0"/>
              <a:ext cx="17775921" cy="7185020"/>
            </a:xfrm>
            <a:custGeom>
              <a:avLst/>
              <a:gdLst/>
              <a:ahLst/>
              <a:cxnLst/>
              <a:rect r="r" b="b" t="t" l="l"/>
              <a:pathLst>
                <a:path h="7185020" w="17775921">
                  <a:moveTo>
                    <a:pt x="17651461" y="59690"/>
                  </a:moveTo>
                  <a:cubicBezTo>
                    <a:pt x="17687021" y="59690"/>
                    <a:pt x="17716230" y="88900"/>
                    <a:pt x="17716230" y="124460"/>
                  </a:cubicBezTo>
                  <a:lnTo>
                    <a:pt x="17716230" y="7060561"/>
                  </a:lnTo>
                  <a:cubicBezTo>
                    <a:pt x="17716230" y="7096120"/>
                    <a:pt x="17687021" y="7125330"/>
                    <a:pt x="17651461" y="7125330"/>
                  </a:cubicBezTo>
                  <a:lnTo>
                    <a:pt x="124460" y="7125330"/>
                  </a:lnTo>
                  <a:cubicBezTo>
                    <a:pt x="88900" y="7125330"/>
                    <a:pt x="59690" y="7096120"/>
                    <a:pt x="59690" y="706056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651461" y="59690"/>
                  </a:lnTo>
                  <a:moveTo>
                    <a:pt x="1765146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060561"/>
                  </a:lnTo>
                  <a:cubicBezTo>
                    <a:pt x="0" y="7129140"/>
                    <a:pt x="55880" y="7185020"/>
                    <a:pt x="124460" y="7185020"/>
                  </a:cubicBezTo>
                  <a:lnTo>
                    <a:pt x="17651461" y="7185020"/>
                  </a:lnTo>
                  <a:cubicBezTo>
                    <a:pt x="17720041" y="7185020"/>
                    <a:pt x="17775921" y="7129140"/>
                    <a:pt x="17775921" y="7060561"/>
                  </a:cubicBezTo>
                  <a:lnTo>
                    <a:pt x="17775921" y="124460"/>
                  </a:lnTo>
                  <a:cubicBezTo>
                    <a:pt x="17775921" y="55880"/>
                    <a:pt x="17720041" y="0"/>
                    <a:pt x="1765146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9" id="49"/>
          <p:cNvGrpSpPr/>
          <p:nvPr/>
        </p:nvGrpSpPr>
        <p:grpSpPr>
          <a:xfrm rot="0">
            <a:off x="13795818" y="8215983"/>
            <a:ext cx="2033340" cy="821875"/>
            <a:chOff x="0" y="0"/>
            <a:chExt cx="17775921" cy="7185020"/>
          </a:xfrm>
        </p:grpSpPr>
        <p:sp>
          <p:nvSpPr>
            <p:cNvPr name="Freeform 50" id="50"/>
            <p:cNvSpPr/>
            <p:nvPr/>
          </p:nvSpPr>
          <p:spPr>
            <a:xfrm>
              <a:off x="31750" y="31750"/>
              <a:ext cx="17712421" cy="7121520"/>
            </a:xfrm>
            <a:custGeom>
              <a:avLst/>
              <a:gdLst/>
              <a:ahLst/>
              <a:cxnLst/>
              <a:rect r="r" b="b" t="t" l="l"/>
              <a:pathLst>
                <a:path h="7121520" w="17712421">
                  <a:moveTo>
                    <a:pt x="17619711" y="7121520"/>
                  </a:moveTo>
                  <a:lnTo>
                    <a:pt x="92710" y="7121520"/>
                  </a:lnTo>
                  <a:cubicBezTo>
                    <a:pt x="41910" y="7121520"/>
                    <a:pt x="0" y="7079610"/>
                    <a:pt x="0" y="702881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618441" y="0"/>
                  </a:lnTo>
                  <a:cubicBezTo>
                    <a:pt x="17669241" y="0"/>
                    <a:pt x="17711150" y="41910"/>
                    <a:pt x="17711150" y="92710"/>
                  </a:cubicBezTo>
                  <a:lnTo>
                    <a:pt x="17711150" y="7027540"/>
                  </a:lnTo>
                  <a:cubicBezTo>
                    <a:pt x="17712421" y="7079611"/>
                    <a:pt x="17670511" y="7121520"/>
                    <a:pt x="17619711" y="7121520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name="Freeform 51" id="51"/>
            <p:cNvSpPr/>
            <p:nvPr/>
          </p:nvSpPr>
          <p:spPr>
            <a:xfrm>
              <a:off x="0" y="0"/>
              <a:ext cx="17775921" cy="7185020"/>
            </a:xfrm>
            <a:custGeom>
              <a:avLst/>
              <a:gdLst/>
              <a:ahLst/>
              <a:cxnLst/>
              <a:rect r="r" b="b" t="t" l="l"/>
              <a:pathLst>
                <a:path h="7185020" w="17775921">
                  <a:moveTo>
                    <a:pt x="17651461" y="59690"/>
                  </a:moveTo>
                  <a:cubicBezTo>
                    <a:pt x="17687021" y="59690"/>
                    <a:pt x="17716230" y="88900"/>
                    <a:pt x="17716230" y="124460"/>
                  </a:cubicBezTo>
                  <a:lnTo>
                    <a:pt x="17716230" y="7060561"/>
                  </a:lnTo>
                  <a:cubicBezTo>
                    <a:pt x="17716230" y="7096120"/>
                    <a:pt x="17687021" y="7125330"/>
                    <a:pt x="17651461" y="7125330"/>
                  </a:cubicBezTo>
                  <a:lnTo>
                    <a:pt x="124460" y="7125330"/>
                  </a:lnTo>
                  <a:cubicBezTo>
                    <a:pt x="88900" y="7125330"/>
                    <a:pt x="59690" y="7096120"/>
                    <a:pt x="59690" y="706056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651461" y="59690"/>
                  </a:lnTo>
                  <a:moveTo>
                    <a:pt x="1765146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060561"/>
                  </a:lnTo>
                  <a:cubicBezTo>
                    <a:pt x="0" y="7129140"/>
                    <a:pt x="55880" y="7185020"/>
                    <a:pt x="124460" y="7185020"/>
                  </a:cubicBezTo>
                  <a:lnTo>
                    <a:pt x="17651461" y="7185020"/>
                  </a:lnTo>
                  <a:cubicBezTo>
                    <a:pt x="17720041" y="7185020"/>
                    <a:pt x="17775921" y="7129140"/>
                    <a:pt x="17775921" y="7060561"/>
                  </a:cubicBezTo>
                  <a:lnTo>
                    <a:pt x="17775921" y="124460"/>
                  </a:lnTo>
                  <a:cubicBezTo>
                    <a:pt x="17775921" y="55880"/>
                    <a:pt x="17720041" y="0"/>
                    <a:pt x="1765146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name="Picture 52" id="52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true" flipV="false" rot="-573176">
            <a:off x="10607181" y="2943221"/>
            <a:ext cx="1293741" cy="936345"/>
          </a:xfrm>
          <a:prstGeom prst="rect">
            <a:avLst/>
          </a:prstGeom>
        </p:spPr>
      </p:pic>
      <p:sp>
        <p:nvSpPr>
          <p:cNvPr name="TextBox 53" id="53"/>
          <p:cNvSpPr txBox="true"/>
          <p:nvPr/>
        </p:nvSpPr>
        <p:spPr>
          <a:xfrm rot="0">
            <a:off x="1028700" y="1152525"/>
            <a:ext cx="3344694" cy="101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1124386" y="2231808"/>
            <a:ext cx="1554693" cy="418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FBF3E4"/>
                </a:solidFill>
                <a:latin typeface="Montserrat Bold"/>
              </a:rPr>
              <a:t>CLASSE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4035141" y="8379683"/>
            <a:ext cx="1554693" cy="418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FBF3E4"/>
                </a:solidFill>
                <a:latin typeface="Montserrat Bold"/>
              </a:rPr>
              <a:t>OBJETO</a:t>
            </a:r>
          </a:p>
        </p:txBody>
      </p:sp>
      <p:pic>
        <p:nvPicPr>
          <p:cNvPr name="Picture 56" id="56"/>
          <p:cNvPicPr>
            <a:picLocks noChangeAspect="true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0" t="0" r="0" b="0"/>
          <a:stretch>
            <a:fillRect/>
          </a:stretch>
        </p:blipFill>
        <p:spPr>
          <a:xfrm flipH="true" flipV="false" rot="1349984">
            <a:off x="12959159" y="8838828"/>
            <a:ext cx="1293741" cy="9363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105652"/>
                </a:solidFill>
                <a:latin typeface="Bebas Neue Bold"/>
              </a:rPr>
              <a:t>ENCAPSULAMENTO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328744" y="3364484"/>
            <a:ext cx="5893816" cy="5893816"/>
            <a:chOff x="0" y="0"/>
            <a:chExt cx="7858421" cy="7858421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7858421" cy="7858421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105652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0"/>
                <a:ext cx="660400" cy="7366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07"/>
                  </a:lnSpc>
                </a:pPr>
              </a:p>
            </p:txBody>
          </p:sp>
        </p:grpSp>
        <p:sp>
          <p:nvSpPr>
            <p:cNvPr name="AutoShape 7" id="7"/>
            <p:cNvSpPr/>
            <p:nvPr/>
          </p:nvSpPr>
          <p:spPr>
            <a:xfrm rot="5400000">
              <a:off x="0" y="3903810"/>
              <a:ext cx="7858421" cy="0"/>
            </a:xfrm>
            <a:prstGeom prst="line">
              <a:avLst/>
            </a:prstGeom>
            <a:ln cap="flat" w="50800">
              <a:solidFill>
                <a:srgbClr val="FBF3E4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-10800000">
              <a:off x="0" y="3903810"/>
              <a:ext cx="7858421" cy="0"/>
            </a:xfrm>
            <a:prstGeom prst="line">
              <a:avLst/>
            </a:prstGeom>
            <a:ln cap="flat" w="50800">
              <a:solidFill>
                <a:srgbClr val="FBF3E4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9" id="9"/>
            <p:cNvGrpSpPr/>
            <p:nvPr/>
          </p:nvGrpSpPr>
          <p:grpSpPr>
            <a:xfrm rot="0">
              <a:off x="1724501" y="1701449"/>
              <a:ext cx="4416613" cy="4416613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9C041"/>
              </a:solidFill>
              <a:ln w="38100">
                <a:solidFill>
                  <a:srgbClr val="000000"/>
                </a:solidFill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0"/>
                <a:ext cx="660400" cy="7366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07"/>
                  </a:lnSpc>
                </a:pPr>
              </a:p>
            </p:txBody>
          </p:sp>
        </p:grpSp>
        <p:sp>
          <p:nvSpPr>
            <p:cNvPr name="TextBox 12" id="12"/>
            <p:cNvSpPr txBox="true"/>
            <p:nvPr/>
          </p:nvSpPr>
          <p:spPr>
            <a:xfrm rot="0">
              <a:off x="2506900" y="2311045"/>
              <a:ext cx="2851814" cy="4120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42"/>
                </a:lnSpc>
                <a:spcBef>
                  <a:spcPct val="0"/>
                </a:spcBef>
              </a:pPr>
              <a:r>
                <a:rPr lang="en-US" sz="1761">
                  <a:solidFill>
                    <a:srgbClr val="494949"/>
                  </a:solidFill>
                  <a:latin typeface="Garet Bold"/>
                </a:rPr>
                <a:t>DADOS</a:t>
              </a:r>
            </a:p>
          </p:txBody>
        </p:sp>
        <p:grpSp>
          <p:nvGrpSpPr>
            <p:cNvPr name="Group 13" id="13"/>
            <p:cNvGrpSpPr/>
            <p:nvPr/>
          </p:nvGrpSpPr>
          <p:grpSpPr>
            <a:xfrm rot="0">
              <a:off x="2929442" y="2864482"/>
              <a:ext cx="583772" cy="579041"/>
              <a:chOff x="0" y="0"/>
              <a:chExt cx="1039602" cy="103117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6" id="16"/>
            <p:cNvGrpSpPr/>
            <p:nvPr/>
          </p:nvGrpSpPr>
          <p:grpSpPr>
            <a:xfrm rot="0">
              <a:off x="3641666" y="2864482"/>
              <a:ext cx="583772" cy="579041"/>
              <a:chOff x="0" y="0"/>
              <a:chExt cx="1039602" cy="1031175"/>
            </a:xfrm>
          </p:grpSpPr>
          <p:sp>
            <p:nvSpPr>
              <p:cNvPr name="Freeform 17" id="1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19" id="19"/>
            <p:cNvGrpSpPr/>
            <p:nvPr/>
          </p:nvGrpSpPr>
          <p:grpSpPr>
            <a:xfrm rot="0">
              <a:off x="4352401" y="2864482"/>
              <a:ext cx="583772" cy="579041"/>
              <a:chOff x="0" y="0"/>
              <a:chExt cx="1039602" cy="1031175"/>
            </a:xfrm>
          </p:grpSpPr>
          <p:sp>
            <p:nvSpPr>
              <p:cNvPr name="Freeform 20" id="2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21" id="2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2" id="22"/>
            <p:cNvGrpSpPr/>
            <p:nvPr/>
          </p:nvGrpSpPr>
          <p:grpSpPr>
            <a:xfrm rot="0">
              <a:off x="2929442" y="3620611"/>
              <a:ext cx="583772" cy="579041"/>
              <a:chOff x="0" y="0"/>
              <a:chExt cx="1039602" cy="1031175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5" id="25"/>
            <p:cNvGrpSpPr/>
            <p:nvPr/>
          </p:nvGrpSpPr>
          <p:grpSpPr>
            <a:xfrm rot="0">
              <a:off x="3641666" y="3620611"/>
              <a:ext cx="583772" cy="579041"/>
              <a:chOff x="0" y="0"/>
              <a:chExt cx="1039602" cy="1031175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28" id="28"/>
            <p:cNvGrpSpPr/>
            <p:nvPr/>
          </p:nvGrpSpPr>
          <p:grpSpPr>
            <a:xfrm rot="0">
              <a:off x="4352401" y="3620611"/>
              <a:ext cx="583772" cy="579041"/>
              <a:chOff x="0" y="0"/>
              <a:chExt cx="1039602" cy="1031175"/>
            </a:xfrm>
          </p:grpSpPr>
          <p:sp>
            <p:nvSpPr>
              <p:cNvPr name="Freeform 29" id="2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1" id="31"/>
            <p:cNvGrpSpPr/>
            <p:nvPr/>
          </p:nvGrpSpPr>
          <p:grpSpPr>
            <a:xfrm rot="0">
              <a:off x="2929442" y="4375987"/>
              <a:ext cx="583772" cy="579041"/>
              <a:chOff x="0" y="0"/>
              <a:chExt cx="1039602" cy="1031175"/>
            </a:xfrm>
          </p:grpSpPr>
          <p:sp>
            <p:nvSpPr>
              <p:cNvPr name="Freeform 32" id="3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4" id="34"/>
            <p:cNvGrpSpPr/>
            <p:nvPr/>
          </p:nvGrpSpPr>
          <p:grpSpPr>
            <a:xfrm rot="0">
              <a:off x="3641666" y="4375987"/>
              <a:ext cx="583772" cy="579041"/>
              <a:chOff x="0" y="0"/>
              <a:chExt cx="1039602" cy="1031175"/>
            </a:xfrm>
          </p:grpSpPr>
          <p:sp>
            <p:nvSpPr>
              <p:cNvPr name="Freeform 35" id="3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name="Group 37" id="37"/>
            <p:cNvGrpSpPr/>
            <p:nvPr/>
          </p:nvGrpSpPr>
          <p:grpSpPr>
            <a:xfrm rot="0">
              <a:off x="4352401" y="4375987"/>
              <a:ext cx="583772" cy="579041"/>
              <a:chOff x="0" y="0"/>
              <a:chExt cx="1039602" cy="1031175"/>
            </a:xfrm>
          </p:grpSpPr>
          <p:sp>
            <p:nvSpPr>
              <p:cNvPr name="Freeform 38" id="3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r="r" b="b" t="t" l="l"/>
                <a:pathLst>
                  <a:path h="967675" w="976102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r="r" b="b" t="t" l="l"/>
                <a:pathLst>
                  <a:path h="1031175" w="1039602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40" id="40"/>
            <p:cNvSpPr txBox="true"/>
            <p:nvPr/>
          </p:nvSpPr>
          <p:spPr>
            <a:xfrm rot="0">
              <a:off x="4644287" y="1644299"/>
              <a:ext cx="2851814" cy="412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42"/>
                </a:lnSpc>
                <a:spcBef>
                  <a:spcPct val="0"/>
                </a:spcBef>
              </a:pPr>
              <a:r>
                <a:rPr lang="en-US" sz="1761">
                  <a:solidFill>
                    <a:srgbClr val="FBF3E4"/>
                  </a:solidFill>
                  <a:latin typeface="Garet Bold"/>
                </a:rPr>
                <a:t>OPERAÇÕES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4644287" y="5824978"/>
              <a:ext cx="2851814" cy="412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42"/>
                </a:lnSpc>
                <a:spcBef>
                  <a:spcPct val="0"/>
                </a:spcBef>
              </a:pPr>
              <a:r>
                <a:rPr lang="en-US" sz="1761">
                  <a:solidFill>
                    <a:srgbClr val="FBF3E4"/>
                  </a:solidFill>
                  <a:latin typeface="Garet Bold"/>
                </a:rPr>
                <a:t>OPERAÇÕES</a:t>
              </a:r>
            </a:p>
          </p:txBody>
        </p:sp>
        <p:sp>
          <p:nvSpPr>
            <p:cNvPr name="TextBox 42" id="42"/>
            <p:cNvSpPr txBox="true"/>
            <p:nvPr/>
          </p:nvSpPr>
          <p:spPr>
            <a:xfrm rot="0">
              <a:off x="298594" y="1644299"/>
              <a:ext cx="2851814" cy="412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42"/>
                </a:lnSpc>
                <a:spcBef>
                  <a:spcPct val="0"/>
                </a:spcBef>
              </a:pPr>
              <a:r>
                <a:rPr lang="en-US" sz="1761">
                  <a:solidFill>
                    <a:srgbClr val="FBF3E4"/>
                  </a:solidFill>
                  <a:latin typeface="Garet Bold"/>
                </a:rPr>
                <a:t>OPERAÇÕES</a:t>
              </a:r>
            </a:p>
          </p:txBody>
        </p:sp>
        <p:sp>
          <p:nvSpPr>
            <p:cNvPr name="TextBox 43" id="43"/>
            <p:cNvSpPr txBox="true"/>
            <p:nvPr/>
          </p:nvSpPr>
          <p:spPr>
            <a:xfrm rot="0">
              <a:off x="369514" y="5883471"/>
              <a:ext cx="2851814" cy="412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42"/>
                </a:lnSpc>
                <a:spcBef>
                  <a:spcPct val="0"/>
                </a:spcBef>
              </a:pPr>
              <a:r>
                <a:rPr lang="en-US" sz="1761">
                  <a:solidFill>
                    <a:srgbClr val="FBF3E4"/>
                  </a:solidFill>
                  <a:latin typeface="Garet Bold"/>
                </a:rPr>
                <a:t>OPERAÇÕES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9990400" y="4538884"/>
            <a:ext cx="5968856" cy="3973641"/>
            <a:chOff x="0" y="0"/>
            <a:chExt cx="7958475" cy="5298188"/>
          </a:xfrm>
        </p:grpSpPr>
        <p:grpSp>
          <p:nvGrpSpPr>
            <p:cNvPr name="Group 45" id="45"/>
            <p:cNvGrpSpPr/>
            <p:nvPr/>
          </p:nvGrpSpPr>
          <p:grpSpPr>
            <a:xfrm rot="0">
              <a:off x="0" y="0"/>
              <a:ext cx="7958475" cy="5298188"/>
              <a:chOff x="0" y="0"/>
              <a:chExt cx="38372237" cy="25545514"/>
            </a:xfrm>
          </p:grpSpPr>
          <p:sp>
            <p:nvSpPr>
              <p:cNvPr name="Freeform 46" id="46"/>
              <p:cNvSpPr/>
              <p:nvPr/>
            </p:nvSpPr>
            <p:spPr>
              <a:xfrm>
                <a:off x="31750" y="31750"/>
                <a:ext cx="38308738" cy="25482015"/>
              </a:xfrm>
              <a:custGeom>
                <a:avLst/>
                <a:gdLst/>
                <a:ahLst/>
                <a:cxnLst/>
                <a:rect r="r" b="b" t="t" l="l"/>
                <a:pathLst>
                  <a:path h="25482015" w="38308738">
                    <a:moveTo>
                      <a:pt x="38216027" y="25482014"/>
                    </a:moveTo>
                    <a:lnTo>
                      <a:pt x="92710" y="25482014"/>
                    </a:lnTo>
                    <a:cubicBezTo>
                      <a:pt x="41910" y="25482014"/>
                      <a:pt x="0" y="25440105"/>
                      <a:pt x="0" y="2538930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38214756" y="0"/>
                    </a:lnTo>
                    <a:cubicBezTo>
                      <a:pt x="38265556" y="0"/>
                      <a:pt x="38307466" y="41910"/>
                      <a:pt x="38307466" y="92710"/>
                    </a:cubicBezTo>
                    <a:lnTo>
                      <a:pt x="38307466" y="25388035"/>
                    </a:lnTo>
                    <a:cubicBezTo>
                      <a:pt x="38308738" y="25440105"/>
                      <a:pt x="38266827" y="25482015"/>
                      <a:pt x="38216027" y="2548201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47" id="47"/>
              <p:cNvSpPr/>
              <p:nvPr/>
            </p:nvSpPr>
            <p:spPr>
              <a:xfrm>
                <a:off x="0" y="0"/>
                <a:ext cx="38372238" cy="25545515"/>
              </a:xfrm>
              <a:custGeom>
                <a:avLst/>
                <a:gdLst/>
                <a:ahLst/>
                <a:cxnLst/>
                <a:rect r="r" b="b" t="t" l="l"/>
                <a:pathLst>
                  <a:path h="25545515" w="38372238">
                    <a:moveTo>
                      <a:pt x="38247777" y="59690"/>
                    </a:moveTo>
                    <a:cubicBezTo>
                      <a:pt x="38283338" y="59690"/>
                      <a:pt x="38312545" y="88900"/>
                      <a:pt x="38312545" y="124460"/>
                    </a:cubicBezTo>
                    <a:lnTo>
                      <a:pt x="38312545" y="25421055"/>
                    </a:lnTo>
                    <a:cubicBezTo>
                      <a:pt x="38312545" y="25456615"/>
                      <a:pt x="38283338" y="25485824"/>
                      <a:pt x="38247777" y="25485824"/>
                    </a:cubicBezTo>
                    <a:lnTo>
                      <a:pt x="124460" y="25485824"/>
                    </a:lnTo>
                    <a:cubicBezTo>
                      <a:pt x="88900" y="25485824"/>
                      <a:pt x="59690" y="25456615"/>
                      <a:pt x="59690" y="2542105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38247777" y="59690"/>
                    </a:lnTo>
                    <a:moveTo>
                      <a:pt x="3824777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5421055"/>
                    </a:lnTo>
                    <a:cubicBezTo>
                      <a:pt x="0" y="25489635"/>
                      <a:pt x="55880" y="25545515"/>
                      <a:pt x="124460" y="25545515"/>
                    </a:cubicBezTo>
                    <a:lnTo>
                      <a:pt x="38247777" y="25545515"/>
                    </a:lnTo>
                    <a:cubicBezTo>
                      <a:pt x="38316356" y="25545515"/>
                      <a:pt x="38372238" y="25489635"/>
                      <a:pt x="38372238" y="25421055"/>
                    </a:cubicBezTo>
                    <a:lnTo>
                      <a:pt x="38372238" y="124460"/>
                    </a:lnTo>
                    <a:cubicBezTo>
                      <a:pt x="38372238" y="55880"/>
                      <a:pt x="38316356" y="0"/>
                      <a:pt x="3824777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48" id="48"/>
            <p:cNvSpPr txBox="true"/>
            <p:nvPr/>
          </p:nvSpPr>
          <p:spPr>
            <a:xfrm rot="0">
              <a:off x="290730" y="105018"/>
              <a:ext cx="7377016" cy="532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 Bold"/>
                </a:rPr>
                <a:t>Biblioteca</a:t>
              </a:r>
            </a:p>
          </p:txBody>
        </p:sp>
        <p:sp>
          <p:nvSpPr>
            <p:cNvPr name="AutoShape 49" id="49"/>
            <p:cNvSpPr/>
            <p:nvPr/>
          </p:nvSpPr>
          <p:spPr>
            <a:xfrm rot="0">
              <a:off x="0" y="827820"/>
              <a:ext cx="7958475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50" id="50"/>
            <p:cNvSpPr txBox="true"/>
            <p:nvPr/>
          </p:nvSpPr>
          <p:spPr>
            <a:xfrm rot="0">
              <a:off x="210832" y="992920"/>
              <a:ext cx="6948485" cy="1675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string</a:t>
              </a:r>
            </a:p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livros: Array&lt;Livro&gt;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emprestimos: Array&lt;Emprestimo&gt;</a:t>
              </a:r>
            </a:p>
          </p:txBody>
        </p:sp>
        <p:sp>
          <p:nvSpPr>
            <p:cNvPr name="AutoShape 51" id="51"/>
            <p:cNvSpPr/>
            <p:nvPr/>
          </p:nvSpPr>
          <p:spPr>
            <a:xfrm rot="0">
              <a:off x="3816" y="2971768"/>
              <a:ext cx="7954659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52" id="52"/>
            <p:cNvSpPr txBox="true"/>
            <p:nvPr/>
          </p:nvSpPr>
          <p:spPr>
            <a:xfrm rot="0">
              <a:off x="210832" y="3328622"/>
              <a:ext cx="7747643" cy="16753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getLivros(): Array&lt;Livro&gt;</a:t>
              </a:r>
            </a:p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addLivro(livro: Livro): void</a:t>
              </a:r>
            </a:p>
            <a:p>
              <a:pPr algn="just" marL="0" indent="0" lvl="0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empresta(livro: Livro, leitor: Leitor): void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4312" r="0" b="17423"/>
          <a:stretch>
            <a:fillRect/>
          </a:stretch>
        </p:blipFill>
        <p:spPr>
          <a:xfrm flipH="false" flipV="false" rot="0">
            <a:off x="6232154" y="2679403"/>
            <a:ext cx="6107262" cy="632587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OBJETO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OBJETO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291099" y="3755745"/>
            <a:ext cx="2939648" cy="3677286"/>
            <a:chOff x="0" y="0"/>
            <a:chExt cx="3919531" cy="490304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Sandijunior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SRD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preto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24312" r="0" b="17423"/>
          <a:stretch>
            <a:fillRect/>
          </a:stretch>
        </p:blipFill>
        <p:spPr>
          <a:xfrm flipH="false" flipV="false" rot="0">
            <a:off x="3036738" y="2679403"/>
            <a:ext cx="6107262" cy="63258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7663" t="25174" r="20342" b="31200"/>
          <a:stretch>
            <a:fillRect/>
          </a:stretch>
        </p:blipFill>
        <p:spPr>
          <a:xfrm flipH="false" flipV="false" rot="0">
            <a:off x="6490035" y="2860912"/>
            <a:ext cx="5307929" cy="498027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OBJETO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2516084" y="3934259"/>
            <a:ext cx="2939648" cy="3677286"/>
            <a:chOff x="0" y="0"/>
            <a:chExt cx="3919531" cy="4903049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6" id="6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7" id="7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8" id="8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Sandijunior</a:t>
              </a:r>
            </a:p>
          </p:txBody>
        </p:sp>
        <p:sp>
          <p:nvSpPr>
            <p:cNvPr name="AutoShape 9" id="9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0" id="10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SRD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preto</a:t>
              </a:r>
            </a:p>
          </p:txBody>
        </p:sp>
        <p:sp>
          <p:nvSpPr>
            <p:cNvPr name="AutoShape 11" id="11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2" id="12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832268" y="3934259"/>
            <a:ext cx="2939648" cy="3677286"/>
            <a:chOff x="0" y="0"/>
            <a:chExt cx="3919531" cy="490304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15" id="15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16" id="16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Fred</a:t>
              </a:r>
            </a:p>
          </p:txBody>
        </p:sp>
        <p:sp>
          <p:nvSpPr>
            <p:cNvPr name="AutoShape 18" id="18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9" id="19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Beagle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bege</a:t>
              </a:r>
            </a:p>
          </p:txBody>
        </p:sp>
        <p:sp>
          <p:nvSpPr>
            <p:cNvPr name="AutoShape 20" id="20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1" id="21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OBJETO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240204" y="2553376"/>
            <a:ext cx="2939648" cy="3677286"/>
            <a:chOff x="0" y="0"/>
            <a:chExt cx="3919531" cy="490304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Sandijunior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SRD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preto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108148" y="2553376"/>
            <a:ext cx="2939648" cy="3677286"/>
            <a:chOff x="0" y="0"/>
            <a:chExt cx="3919531" cy="4903049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Fred</a:t>
              </a:r>
            </a:p>
          </p:txBody>
        </p:sp>
        <p:sp>
          <p:nvSpPr>
            <p:cNvPr name="AutoShape 17" id="17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8" id="18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Beagle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bege</a:t>
              </a:r>
            </a:p>
          </p:txBody>
        </p:sp>
        <p:sp>
          <p:nvSpPr>
            <p:cNvPr name="AutoShape 19" id="19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0" id="20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674176" y="6406821"/>
            <a:ext cx="2939648" cy="3680344"/>
            <a:chOff x="0" y="0"/>
            <a:chExt cx="3919531" cy="490712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919531" cy="4907125"/>
              <a:chOff x="0" y="0"/>
              <a:chExt cx="18218478" cy="22808943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31750" y="31750"/>
                <a:ext cx="18154979" cy="22745443"/>
              </a:xfrm>
              <a:custGeom>
                <a:avLst/>
                <a:gdLst/>
                <a:ahLst/>
                <a:cxnLst/>
                <a:rect r="r" b="b" t="t" l="l"/>
                <a:pathLst>
                  <a:path h="22745443" w="18154979">
                    <a:moveTo>
                      <a:pt x="18062268" y="22745443"/>
                    </a:moveTo>
                    <a:lnTo>
                      <a:pt x="92710" y="22745443"/>
                    </a:lnTo>
                    <a:cubicBezTo>
                      <a:pt x="41910" y="22745443"/>
                      <a:pt x="0" y="22703532"/>
                      <a:pt x="0" y="226527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51462"/>
                    </a:lnTo>
                    <a:cubicBezTo>
                      <a:pt x="18154979" y="22703532"/>
                      <a:pt x="18113068" y="22745443"/>
                      <a:pt x="18062268" y="22745443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0" y="0"/>
                <a:ext cx="18218479" cy="22808943"/>
              </a:xfrm>
              <a:custGeom>
                <a:avLst/>
                <a:gdLst/>
                <a:ahLst/>
                <a:cxnLst/>
                <a:rect r="r" b="b" t="t" l="l"/>
                <a:pathLst>
                  <a:path h="22808943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84482"/>
                    </a:lnTo>
                    <a:cubicBezTo>
                      <a:pt x="18158788" y="22720043"/>
                      <a:pt x="18129579" y="22749253"/>
                      <a:pt x="18094018" y="22749253"/>
                    </a:cubicBezTo>
                    <a:lnTo>
                      <a:pt x="124460" y="22749253"/>
                    </a:lnTo>
                    <a:cubicBezTo>
                      <a:pt x="88900" y="22749253"/>
                      <a:pt x="59690" y="22720043"/>
                      <a:pt x="59690" y="226844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84482"/>
                    </a:lnTo>
                    <a:cubicBezTo>
                      <a:pt x="0" y="22753062"/>
                      <a:pt x="55880" y="22808943"/>
                      <a:pt x="124460" y="22808943"/>
                    </a:cubicBezTo>
                    <a:lnTo>
                      <a:pt x="18094018" y="22808943"/>
                    </a:lnTo>
                    <a:cubicBezTo>
                      <a:pt x="18162598" y="22808943"/>
                      <a:pt x="18218479" y="22753062"/>
                      <a:pt x="18218479" y="22684482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50789" y="68324"/>
              <a:ext cx="3617954" cy="553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Cachorro</a:t>
              </a:r>
            </a:p>
          </p:txBody>
        </p:sp>
        <p:sp>
          <p:nvSpPr>
            <p:cNvPr name="AutoShape 26" id="26"/>
            <p:cNvSpPr/>
            <p:nvPr/>
          </p:nvSpPr>
          <p:spPr>
            <a:xfrm rot="0">
              <a:off x="0" y="863021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7" id="27"/>
            <p:cNvSpPr txBox="true"/>
            <p:nvPr/>
          </p:nvSpPr>
          <p:spPr>
            <a:xfrm rot="0">
              <a:off x="218699" y="1036887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string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string</a:t>
              </a:r>
            </a:p>
          </p:txBody>
        </p:sp>
        <p:sp>
          <p:nvSpPr>
            <p:cNvPr name="AutoShape 28" id="28"/>
            <p:cNvSpPr/>
            <p:nvPr/>
          </p:nvSpPr>
          <p:spPr>
            <a:xfrm rot="0">
              <a:off x="0" y="2449251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9" id="29"/>
            <p:cNvSpPr txBox="true"/>
            <p:nvPr/>
          </p:nvSpPr>
          <p:spPr>
            <a:xfrm rot="0">
              <a:off x="218699" y="2866915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93398" y="2677259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OBJETO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155878" y="4148472"/>
            <a:ext cx="2939648" cy="3677286"/>
            <a:chOff x="0" y="0"/>
            <a:chExt cx="3919531" cy="490304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5" id="5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6" id="6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Sandijunior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9" id="9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SRD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preto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1" id="11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023823" y="4148472"/>
            <a:ext cx="2939648" cy="3677286"/>
            <a:chOff x="0" y="0"/>
            <a:chExt cx="3919531" cy="4903049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3919531" cy="4903049"/>
              <a:chOff x="0" y="0"/>
              <a:chExt cx="18218478" cy="22789995"/>
            </a:xfrm>
          </p:grpSpPr>
          <p:sp>
            <p:nvSpPr>
              <p:cNvPr name="Freeform 14" id="14"/>
              <p:cNvSpPr/>
              <p:nvPr/>
            </p:nvSpPr>
            <p:spPr>
              <a:xfrm>
                <a:off x="31750" y="31750"/>
                <a:ext cx="18154979" cy="22726495"/>
              </a:xfrm>
              <a:custGeom>
                <a:avLst/>
                <a:gdLst/>
                <a:ahLst/>
                <a:cxnLst/>
                <a:rect r="r" b="b" t="t" l="l"/>
                <a:pathLst>
                  <a:path h="22726495" w="18154979">
                    <a:moveTo>
                      <a:pt x="18062268" y="22726495"/>
                    </a:moveTo>
                    <a:lnTo>
                      <a:pt x="92710" y="22726495"/>
                    </a:lnTo>
                    <a:cubicBezTo>
                      <a:pt x="41910" y="22726495"/>
                      <a:pt x="0" y="22684584"/>
                      <a:pt x="0" y="22633784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32515"/>
                    </a:lnTo>
                    <a:cubicBezTo>
                      <a:pt x="18154979" y="22684584"/>
                      <a:pt x="18113068" y="22726495"/>
                      <a:pt x="18062268" y="227264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0" y="0"/>
                <a:ext cx="18218479" cy="22789995"/>
              </a:xfrm>
              <a:custGeom>
                <a:avLst/>
                <a:gdLst/>
                <a:ahLst/>
                <a:cxnLst/>
                <a:rect r="r" b="b" t="t" l="l"/>
                <a:pathLst>
                  <a:path h="22789995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65534"/>
                    </a:lnTo>
                    <a:cubicBezTo>
                      <a:pt x="18158788" y="22701095"/>
                      <a:pt x="18129579" y="22730306"/>
                      <a:pt x="18094018" y="22730306"/>
                    </a:cubicBezTo>
                    <a:lnTo>
                      <a:pt x="124460" y="22730306"/>
                    </a:lnTo>
                    <a:cubicBezTo>
                      <a:pt x="88900" y="22730306"/>
                      <a:pt x="59690" y="22701095"/>
                      <a:pt x="59690" y="22665534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65534"/>
                    </a:lnTo>
                    <a:cubicBezTo>
                      <a:pt x="0" y="22734115"/>
                      <a:pt x="55880" y="22789995"/>
                      <a:pt x="124460" y="22789995"/>
                    </a:cubicBezTo>
                    <a:lnTo>
                      <a:pt x="18094018" y="22789995"/>
                    </a:lnTo>
                    <a:cubicBezTo>
                      <a:pt x="18162598" y="22789995"/>
                      <a:pt x="18218479" y="22734115"/>
                      <a:pt x="18218479" y="22665534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16" id="16"/>
            <p:cNvSpPr txBox="true"/>
            <p:nvPr/>
          </p:nvSpPr>
          <p:spPr>
            <a:xfrm rot="0">
              <a:off x="150789" y="68324"/>
              <a:ext cx="3617954" cy="5493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Fred</a:t>
              </a:r>
            </a:p>
          </p:txBody>
        </p:sp>
        <p:sp>
          <p:nvSpPr>
            <p:cNvPr name="AutoShape 17" id="17"/>
            <p:cNvSpPr/>
            <p:nvPr/>
          </p:nvSpPr>
          <p:spPr>
            <a:xfrm rot="0">
              <a:off x="0" y="85894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8" id="18"/>
            <p:cNvSpPr txBox="true"/>
            <p:nvPr/>
          </p:nvSpPr>
          <p:spPr>
            <a:xfrm rot="0">
              <a:off x="218699" y="1032811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Beagle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bege</a:t>
              </a:r>
            </a:p>
          </p:txBody>
        </p:sp>
        <p:sp>
          <p:nvSpPr>
            <p:cNvPr name="AutoShape 19" id="19"/>
            <p:cNvSpPr/>
            <p:nvPr/>
          </p:nvSpPr>
          <p:spPr>
            <a:xfrm rot="0">
              <a:off x="0" y="2445174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0" id="20"/>
            <p:cNvSpPr txBox="true"/>
            <p:nvPr/>
          </p:nvSpPr>
          <p:spPr>
            <a:xfrm rot="0">
              <a:off x="218699" y="2862838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891640" y="4148472"/>
            <a:ext cx="2939648" cy="3680344"/>
            <a:chOff x="0" y="0"/>
            <a:chExt cx="3919531" cy="4907125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919531" cy="4907125"/>
              <a:chOff x="0" y="0"/>
              <a:chExt cx="18218478" cy="22808943"/>
            </a:xfrm>
          </p:grpSpPr>
          <p:sp>
            <p:nvSpPr>
              <p:cNvPr name="Freeform 23" id="23"/>
              <p:cNvSpPr/>
              <p:nvPr/>
            </p:nvSpPr>
            <p:spPr>
              <a:xfrm>
                <a:off x="31750" y="31750"/>
                <a:ext cx="18154979" cy="22745443"/>
              </a:xfrm>
              <a:custGeom>
                <a:avLst/>
                <a:gdLst/>
                <a:ahLst/>
                <a:cxnLst/>
                <a:rect r="r" b="b" t="t" l="l"/>
                <a:pathLst>
                  <a:path h="22745443" w="18154979">
                    <a:moveTo>
                      <a:pt x="18062268" y="22745443"/>
                    </a:moveTo>
                    <a:lnTo>
                      <a:pt x="92710" y="22745443"/>
                    </a:lnTo>
                    <a:cubicBezTo>
                      <a:pt x="41910" y="22745443"/>
                      <a:pt x="0" y="22703532"/>
                      <a:pt x="0" y="226527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8060998" y="0"/>
                    </a:lnTo>
                    <a:cubicBezTo>
                      <a:pt x="18111798" y="0"/>
                      <a:pt x="18153707" y="41910"/>
                      <a:pt x="18153707" y="92710"/>
                    </a:cubicBezTo>
                    <a:lnTo>
                      <a:pt x="18153707" y="22651462"/>
                    </a:lnTo>
                    <a:cubicBezTo>
                      <a:pt x="18154979" y="22703532"/>
                      <a:pt x="18113068" y="22745443"/>
                      <a:pt x="18062268" y="22745443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name="Freeform 24" id="24"/>
              <p:cNvSpPr/>
              <p:nvPr/>
            </p:nvSpPr>
            <p:spPr>
              <a:xfrm>
                <a:off x="0" y="0"/>
                <a:ext cx="18218479" cy="22808943"/>
              </a:xfrm>
              <a:custGeom>
                <a:avLst/>
                <a:gdLst/>
                <a:ahLst/>
                <a:cxnLst/>
                <a:rect r="r" b="b" t="t" l="l"/>
                <a:pathLst>
                  <a:path h="22808943" w="18218479">
                    <a:moveTo>
                      <a:pt x="18094018" y="59690"/>
                    </a:moveTo>
                    <a:cubicBezTo>
                      <a:pt x="18129579" y="59690"/>
                      <a:pt x="18158788" y="88900"/>
                      <a:pt x="18158788" y="124460"/>
                    </a:cubicBezTo>
                    <a:lnTo>
                      <a:pt x="18158788" y="22684482"/>
                    </a:lnTo>
                    <a:cubicBezTo>
                      <a:pt x="18158788" y="22720043"/>
                      <a:pt x="18129579" y="22749253"/>
                      <a:pt x="18094018" y="22749253"/>
                    </a:cubicBezTo>
                    <a:lnTo>
                      <a:pt x="124460" y="22749253"/>
                    </a:lnTo>
                    <a:cubicBezTo>
                      <a:pt x="88900" y="22749253"/>
                      <a:pt x="59690" y="22720043"/>
                      <a:pt x="59690" y="226844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8094018" y="59690"/>
                    </a:lnTo>
                    <a:moveTo>
                      <a:pt x="18094018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22684482"/>
                    </a:lnTo>
                    <a:cubicBezTo>
                      <a:pt x="0" y="22753062"/>
                      <a:pt x="55880" y="22808943"/>
                      <a:pt x="124460" y="22808943"/>
                    </a:cubicBezTo>
                    <a:lnTo>
                      <a:pt x="18094018" y="22808943"/>
                    </a:lnTo>
                    <a:cubicBezTo>
                      <a:pt x="18162598" y="22808943"/>
                      <a:pt x="18218479" y="22753062"/>
                      <a:pt x="18218479" y="22684482"/>
                    </a:cubicBezTo>
                    <a:lnTo>
                      <a:pt x="18218479" y="124460"/>
                    </a:lnTo>
                    <a:cubicBezTo>
                      <a:pt x="18218479" y="55880"/>
                      <a:pt x="18162598" y="0"/>
                      <a:pt x="18094018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name="TextBox 25" id="25"/>
            <p:cNvSpPr txBox="true"/>
            <p:nvPr/>
          </p:nvSpPr>
          <p:spPr>
            <a:xfrm rot="0">
              <a:off x="150789" y="68324"/>
              <a:ext cx="3617954" cy="553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 Bold"/>
                </a:rPr>
                <a:t>Cachorro</a:t>
              </a:r>
            </a:p>
          </p:txBody>
        </p:sp>
        <p:sp>
          <p:nvSpPr>
            <p:cNvPr name="AutoShape 26" id="26"/>
            <p:cNvSpPr/>
            <p:nvPr/>
          </p:nvSpPr>
          <p:spPr>
            <a:xfrm rot="0">
              <a:off x="0" y="863021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7" id="27"/>
            <p:cNvSpPr txBox="true"/>
            <p:nvPr/>
          </p:nvSpPr>
          <p:spPr>
            <a:xfrm rot="0">
              <a:off x="218699" y="1036887"/>
              <a:ext cx="3700832" cy="11421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raça: string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cor: string</a:t>
              </a:r>
            </a:p>
          </p:txBody>
        </p:sp>
        <p:sp>
          <p:nvSpPr>
            <p:cNvPr name="AutoShape 28" id="28"/>
            <p:cNvSpPr/>
            <p:nvPr/>
          </p:nvSpPr>
          <p:spPr>
            <a:xfrm rot="0">
              <a:off x="0" y="2449251"/>
              <a:ext cx="3919531" cy="0"/>
            </a:xfrm>
            <a:prstGeom prst="line">
              <a:avLst/>
            </a:prstGeom>
            <a:ln cap="flat" w="12700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29" id="29"/>
            <p:cNvSpPr txBox="true"/>
            <p:nvPr/>
          </p:nvSpPr>
          <p:spPr>
            <a:xfrm rot="0">
              <a:off x="218699" y="2866915"/>
              <a:ext cx="3550043" cy="1734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late(): void</a:t>
              </a:r>
            </a:p>
            <a:p>
              <a:pPr algn="just">
                <a:lnSpc>
                  <a:spcPts val="3534"/>
                </a:lnSpc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corre(): void</a:t>
              </a:r>
            </a:p>
            <a:p>
              <a:pPr algn="just" marL="0" indent="0" lvl="0">
                <a:lnSpc>
                  <a:spcPts val="3534"/>
                </a:lnSpc>
                <a:spcBef>
                  <a:spcPct val="0"/>
                </a:spcBef>
              </a:pPr>
              <a:r>
                <a:rPr lang="en-US" sz="2356">
                  <a:solidFill>
                    <a:srgbClr val="000000"/>
                  </a:solidFill>
                  <a:latin typeface="Montserrat"/>
                </a:rPr>
                <a:t>fazCoco(): Coco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2228326" y="2677259"/>
            <a:ext cx="4266276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000000"/>
                </a:solidFill>
                <a:latin typeface="Bebas Neue Bold"/>
              </a:rPr>
              <a:t>CLASSE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3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77724" y="1082163"/>
            <a:ext cx="8532553" cy="1597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3"/>
              </a:lnSpc>
            </a:pPr>
            <a:r>
              <a:rPr lang="en-US" sz="11883">
                <a:solidFill>
                  <a:srgbClr val="105652"/>
                </a:solidFill>
                <a:latin typeface="Bebas Neue Bold"/>
              </a:rPr>
              <a:t>ENCAPSULAMENTO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819895" y="4192234"/>
            <a:ext cx="6811240" cy="4305865"/>
            <a:chOff x="0" y="0"/>
            <a:chExt cx="1362197" cy="86114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362197" cy="861140"/>
            </a:xfrm>
            <a:custGeom>
              <a:avLst/>
              <a:gdLst/>
              <a:ahLst/>
              <a:cxnLst/>
              <a:rect r="r" b="b" t="t" l="l"/>
              <a:pathLst>
                <a:path h="861140" w="1362197">
                  <a:moveTo>
                    <a:pt x="0" y="0"/>
                  </a:moveTo>
                  <a:lnTo>
                    <a:pt x="1362197" y="0"/>
                  </a:lnTo>
                  <a:lnTo>
                    <a:pt x="1362197" y="861140"/>
                  </a:lnTo>
                  <a:lnTo>
                    <a:pt x="0" y="86114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950163" y="4031692"/>
            <a:ext cx="6902680" cy="4336345"/>
            <a:chOff x="0" y="0"/>
            <a:chExt cx="1380484" cy="867236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1380484" cy="867236"/>
            </a:xfrm>
            <a:custGeom>
              <a:avLst/>
              <a:gdLst/>
              <a:ahLst/>
              <a:cxnLst/>
              <a:rect r="r" b="b" t="t" l="l"/>
              <a:pathLst>
                <a:path h="867236" w="1380484">
                  <a:moveTo>
                    <a:pt x="0" y="0"/>
                  </a:moveTo>
                  <a:lnTo>
                    <a:pt x="1380484" y="0"/>
                  </a:lnTo>
                  <a:lnTo>
                    <a:pt x="1380484" y="867236"/>
                  </a:lnTo>
                  <a:lnTo>
                    <a:pt x="0" y="867236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50163" y="4031692"/>
            <a:ext cx="6902680" cy="421715"/>
            <a:chOff x="0" y="0"/>
            <a:chExt cx="1890486" cy="115498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1890486" cy="115498"/>
            </a:xfrm>
            <a:custGeom>
              <a:avLst/>
              <a:gdLst/>
              <a:ahLst/>
              <a:cxnLst/>
              <a:rect r="r" b="b" t="t" l="l"/>
              <a:pathLst>
                <a:path h="115498" w="1890486">
                  <a:moveTo>
                    <a:pt x="0" y="0"/>
                  </a:moveTo>
                  <a:lnTo>
                    <a:pt x="1890486" y="0"/>
                  </a:lnTo>
                  <a:lnTo>
                    <a:pt x="1890486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25116" r="5098" b="33458"/>
          <a:stretch>
            <a:fillRect/>
          </a:stretch>
        </p:blipFill>
        <p:spPr>
          <a:xfrm flipH="false" flipV="false" rot="0">
            <a:off x="10057699" y="4132404"/>
            <a:ext cx="672879" cy="22029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0237054" y="4564784"/>
            <a:ext cx="6447681" cy="3570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93"/>
              </a:lnSpc>
            </a:pPr>
            <a:r>
              <a:rPr lang="en-US" sz="1566">
                <a:solidFill>
                  <a:srgbClr val="3ABDC4"/>
                </a:solidFill>
                <a:latin typeface="Fira Code"/>
              </a:rPr>
              <a:t>let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biblioteca: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Biblioteca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=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new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Biblioteca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1566">
                <a:solidFill>
                  <a:srgbClr val="FFFF00"/>
                </a:solidFill>
                <a:latin typeface="Fira Code"/>
              </a:rPr>
              <a:t>"Biblioteca Municipal"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);</a:t>
            </a:r>
          </a:p>
          <a:p>
            <a:pPr>
              <a:lnSpc>
                <a:spcPts val="2193"/>
              </a:lnSpc>
            </a:pP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3ABDC4"/>
                </a:solidFill>
                <a:latin typeface="Fira Code"/>
              </a:rPr>
              <a:t>let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leitor: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Leitor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new 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Leitor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1566">
                <a:solidFill>
                  <a:srgbClr val="FFFF00"/>
                </a:solidFill>
                <a:latin typeface="Fira Code"/>
              </a:rPr>
              <a:t>"Claudio Silva"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);</a:t>
            </a:r>
          </a:p>
          <a:p>
            <a:pPr>
              <a:lnSpc>
                <a:spcPts val="2193"/>
              </a:lnSpc>
            </a:pP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3ABDC4"/>
                </a:solidFill>
                <a:latin typeface="Fira Code"/>
              </a:rPr>
              <a:t>let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livro: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new 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1566">
                <a:solidFill>
                  <a:srgbClr val="FFFF00"/>
                </a:solidFill>
                <a:latin typeface="Fira Code"/>
              </a:rPr>
              <a:t>"Enciclopédia Barsa II"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);</a:t>
            </a:r>
          </a:p>
          <a:p>
            <a:pPr>
              <a:lnSpc>
                <a:spcPts val="2193"/>
              </a:lnSpc>
            </a:pP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biblioteca.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addLivro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(livro);</a:t>
            </a:r>
          </a:p>
          <a:p>
            <a:pPr>
              <a:lnSpc>
                <a:spcPts val="2193"/>
              </a:lnSpc>
            </a:pP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3ABDC4"/>
                </a:solidFill>
                <a:latin typeface="Fira Code"/>
              </a:rPr>
              <a:t>console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log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(biblioteca.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getLivros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());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3ABDC4"/>
                </a:solidFill>
                <a:latin typeface="Fira Code"/>
              </a:rPr>
              <a:t>console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log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(biblioteca.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livros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);</a:t>
            </a:r>
          </a:p>
          <a:p>
            <a:pPr>
              <a:lnSpc>
                <a:spcPts val="2193"/>
              </a:lnSpc>
            </a:pP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biblioteca.</a:t>
            </a:r>
            <a:r>
              <a:rPr lang="en-US" sz="1566">
                <a:solidFill>
                  <a:srgbClr val="F0AC92"/>
                </a:solidFill>
                <a:latin typeface="Fira Code"/>
              </a:rPr>
              <a:t>empresta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1566">
                <a:solidFill>
                  <a:srgbClr val="FFFF00"/>
                </a:solidFill>
                <a:latin typeface="Fira Code"/>
              </a:rPr>
              <a:t>"17/08/2022"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,livro,leitor);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435157" y="2500605"/>
            <a:ext cx="6818564" cy="7559061"/>
            <a:chOff x="0" y="0"/>
            <a:chExt cx="1363661" cy="1511755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1363661" cy="1511755"/>
            </a:xfrm>
            <a:custGeom>
              <a:avLst/>
              <a:gdLst/>
              <a:ahLst/>
              <a:cxnLst/>
              <a:rect r="r" b="b" t="t" l="l"/>
              <a:pathLst>
                <a:path h="1511755" w="1363661">
                  <a:moveTo>
                    <a:pt x="0" y="0"/>
                  </a:moveTo>
                  <a:lnTo>
                    <a:pt x="1363661" y="0"/>
                  </a:lnTo>
                  <a:lnTo>
                    <a:pt x="1363661" y="1511755"/>
                  </a:lnTo>
                  <a:lnTo>
                    <a:pt x="0" y="151175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72748" y="2340062"/>
            <a:ext cx="6902680" cy="7597705"/>
            <a:chOff x="0" y="0"/>
            <a:chExt cx="1380484" cy="1519484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1380484" cy="1519484"/>
            </a:xfrm>
            <a:custGeom>
              <a:avLst/>
              <a:gdLst/>
              <a:ahLst/>
              <a:cxnLst/>
              <a:rect r="r" b="b" t="t" l="l"/>
              <a:pathLst>
                <a:path h="1519484" w="1380484">
                  <a:moveTo>
                    <a:pt x="0" y="0"/>
                  </a:moveTo>
                  <a:lnTo>
                    <a:pt x="1380484" y="0"/>
                  </a:lnTo>
                  <a:lnTo>
                    <a:pt x="1380484" y="1519484"/>
                  </a:lnTo>
                  <a:lnTo>
                    <a:pt x="0" y="1519484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572748" y="2340062"/>
            <a:ext cx="6902680" cy="421715"/>
            <a:chOff x="0" y="0"/>
            <a:chExt cx="1890486" cy="115498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890486" cy="115498"/>
            </a:xfrm>
            <a:custGeom>
              <a:avLst/>
              <a:gdLst/>
              <a:ahLst/>
              <a:cxnLst/>
              <a:rect r="r" b="b" t="t" l="l"/>
              <a:pathLst>
                <a:path h="115498" w="1890486">
                  <a:moveTo>
                    <a:pt x="0" y="0"/>
                  </a:moveTo>
                  <a:lnTo>
                    <a:pt x="1890486" y="0"/>
                  </a:lnTo>
                  <a:lnTo>
                    <a:pt x="1890486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07"/>
                </a:lnSpc>
              </a:pPr>
            </a:p>
          </p:txBody>
        </p:sp>
      </p:grpSp>
      <p:pic>
        <p:nvPicPr>
          <p:cNvPr name="Picture 23" id="23"/>
          <p:cNvPicPr>
            <a:picLocks noChangeAspect="true"/>
          </p:cNvPicPr>
          <p:nvPr/>
        </p:nvPicPr>
        <p:blipFill>
          <a:blip r:embed="rId2"/>
          <a:srcRect l="0" t="25116" r="5098" b="33458"/>
          <a:stretch>
            <a:fillRect/>
          </a:stretch>
        </p:blipFill>
        <p:spPr>
          <a:xfrm flipH="false" flipV="false" rot="0">
            <a:off x="1680284" y="2440775"/>
            <a:ext cx="672879" cy="220290"/>
          </a:xfrm>
          <a:prstGeom prst="rect">
            <a:avLst/>
          </a:prstGeom>
        </p:spPr>
      </p:pic>
      <p:sp>
        <p:nvSpPr>
          <p:cNvPr name="TextBox 24" id="24"/>
          <p:cNvSpPr txBox="true"/>
          <p:nvPr/>
        </p:nvSpPr>
        <p:spPr>
          <a:xfrm rot="0">
            <a:off x="1859640" y="2873155"/>
            <a:ext cx="6208514" cy="688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93"/>
              </a:lnSpc>
            </a:pPr>
            <a:r>
              <a:rPr lang="en-US" sz="1566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Biblioteca{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nome: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livros: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Array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&lt;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&gt;;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emprestimos: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Array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&lt;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Emprestimo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&gt;;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2DBEB1"/>
                </a:solidFill>
                <a:latin typeface="Fira Code"/>
              </a:rPr>
              <a:t>constructor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(nome: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,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         livros: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Array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&lt;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&gt; = [],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         emprestimos: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Array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&lt;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Emprestimo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&gt; = []) {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.nome = nome;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.livros = livros;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.emprestimos = emprestimos;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}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getLivros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():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Array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&lt;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&gt; {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return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.livros;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}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addLivro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(livro: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void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{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.livros.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push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(livro);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}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</a:t>
            </a:r>
            <a:r>
              <a:rPr lang="en-US" sz="1566">
                <a:solidFill>
                  <a:srgbClr val="F8BFA7"/>
                </a:solidFill>
                <a:latin typeface="Fira Code"/>
              </a:rPr>
              <a:t>empresta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(data: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, livro: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,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      emprestimo: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Emprestimo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):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void 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{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</a:t>
            </a:r>
            <a:r>
              <a:rPr lang="en-US" sz="1566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.emprestimos.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push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      </a:t>
            </a:r>
            <a:r>
              <a:rPr lang="en-US" sz="1566">
                <a:solidFill>
                  <a:srgbClr val="3ABDC4"/>
                </a:solidFill>
                <a:latin typeface="Fira Code"/>
              </a:rPr>
              <a:t>new </a:t>
            </a:r>
            <a:r>
              <a:rPr lang="en-US" sz="1566">
                <a:solidFill>
                  <a:srgbClr val="70FEFE"/>
                </a:solidFill>
                <a:latin typeface="Fira Code"/>
              </a:rPr>
              <a:t>Emprestimo</a:t>
            </a:r>
            <a:r>
              <a:rPr lang="en-US" sz="1566">
                <a:solidFill>
                  <a:srgbClr val="FBF3E4"/>
                </a:solidFill>
                <a:latin typeface="Fira Code"/>
              </a:rPr>
              <a:t>(data, livro, emprestimo));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  }         </a:t>
            </a:r>
          </a:p>
          <a:p>
            <a:pPr>
              <a:lnSpc>
                <a:spcPts val="2193"/>
              </a:lnSpc>
            </a:pPr>
            <a:r>
              <a:rPr lang="en-US" sz="1566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DAFKLn1OUoY</dc:identifier>
  <dcterms:modified xsi:type="dcterms:W3CDTF">2011-08-01T06:04:30Z</dcterms:modified>
  <cp:revision>1</cp:revision>
  <dc:title>Aula #6 - Introdução à Orientação a Objetos - Revisão</dc:title>
</cp:coreProperties>
</file>

<file path=docProps/thumbnail.jpeg>
</file>